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74" r:id="rId5"/>
    <p:sldId id="273" r:id="rId6"/>
    <p:sldId id="260" r:id="rId7"/>
    <p:sldId id="261" r:id="rId8"/>
    <p:sldId id="262" r:id="rId9"/>
    <p:sldId id="275" r:id="rId10"/>
    <p:sldId id="276" r:id="rId11"/>
    <p:sldId id="263" r:id="rId12"/>
    <p:sldId id="266" r:id="rId13"/>
    <p:sldId id="267" r:id="rId14"/>
    <p:sldId id="264" r:id="rId15"/>
    <p:sldId id="268" r:id="rId16"/>
    <p:sldId id="269" r:id="rId17"/>
    <p:sldId id="265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02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73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55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0738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721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979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19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87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04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50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40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16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49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95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93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12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B6F5D1-5EAE-4965-8D6D-B229AD6E3EBF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CC0C79-65CD-4AB2-BFEB-14A945DF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069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9523817" cy="297180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Эксплуатация электрических </a:t>
            </a:r>
            <a:r>
              <a:rPr lang="ru-RU" b="1" dirty="0" smtClean="0"/>
              <a:t>             					сетей </a:t>
            </a:r>
            <a:r>
              <a:rPr lang="ru-RU" b="1" dirty="0"/>
              <a:t>0,4-6-10 </a:t>
            </a:r>
            <a:r>
              <a:rPr lang="ru-RU" b="1" dirty="0" err="1"/>
              <a:t>кВ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 курса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242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7135" y="3460173"/>
            <a:ext cx="95388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Рис. 1. Схемы включения счетчиков: а) прямое включение; б) включение через ТТ; в) включение через ТТ и ТН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 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Как измерительный прибор, счетчик позволяет снимать так называемые профи­ли нагрузок — графики мощности в зависимости от времени. Профиль (график) на­грузки (рис. 2) — важная информация для сотрудников </a:t>
            </a:r>
            <a:r>
              <a:rPr lang="ru-RU" altLang="ru-RU" dirty="0" err="1">
                <a:solidFill>
                  <a:srgbClr val="424242"/>
                </a:solidFill>
                <a:latin typeface="Verdana" panose="020B0604030504040204" pitchFamily="34" charset="0"/>
              </a:rPr>
              <a:t>энергослужбы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 предпри­ятия и </a:t>
            </a:r>
            <a:r>
              <a:rPr lang="ru-RU" altLang="ru-RU" dirty="0" err="1">
                <a:solidFill>
                  <a:srgbClr val="424242"/>
                </a:solidFill>
                <a:latin typeface="Verdana" panose="020B0604030504040204" pitchFamily="34" charset="0"/>
              </a:rPr>
              <a:t>электроснабжающей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 организации. Он позволяет оценить степень загрузки электрооборудования, выявить периоды с максимальным потреблением и вырабо­тать меры по выравниванию графика.</a:t>
            </a:r>
            <a:endParaRPr lang="ru-RU" altLang="ru-RU" sz="1100" dirty="0"/>
          </a:p>
        </p:txBody>
      </p:sp>
      <p:pic>
        <p:nvPicPr>
          <p:cNvPr id="3" name="Picture 3" descr="https://konspekta.net/infopediasu/baza9/83745197187.files/image0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360" y="549419"/>
            <a:ext cx="2752725" cy="2828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14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98913" y="1990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4280" y="509155"/>
            <a:ext cx="998220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Основы релейной защиты и автоматики распределительных сетей</a:t>
            </a:r>
          </a:p>
          <a:p>
            <a:endParaRPr lang="ru-RU" dirty="0" smtClean="0"/>
          </a:p>
          <a:p>
            <a:r>
              <a:rPr lang="ru-RU" dirty="0" smtClean="0"/>
              <a:t>Релейную защиту и автоматику необходимо выполнять в соответствии с</a:t>
            </a:r>
            <a:br>
              <a:rPr lang="ru-RU" dirty="0" smtClean="0"/>
            </a:br>
            <a:r>
              <a:rPr lang="ru-RU" dirty="0" smtClean="0"/>
              <a:t>действующими нормами и правилами, с применением микропроцессорной</a:t>
            </a:r>
            <a:br>
              <a:rPr lang="ru-RU" dirty="0" smtClean="0"/>
            </a:br>
            <a:r>
              <a:rPr lang="ru-RU" dirty="0" smtClean="0"/>
              <a:t>техники.</a:t>
            </a:r>
            <a:br>
              <a:rPr lang="ru-RU" dirty="0" smtClean="0"/>
            </a:br>
            <a:r>
              <a:rPr lang="ru-RU" dirty="0" smtClean="0"/>
              <a:t>Комплекс РЗА и ПА современной подстанции должен обеспечить реализацию следующих целей:</a:t>
            </a:r>
            <a:br>
              <a:rPr lang="ru-RU" dirty="0" smtClean="0"/>
            </a:br>
            <a:r>
              <a:rPr lang="ru-RU" i="1" dirty="0" smtClean="0"/>
              <a:t>- </a:t>
            </a:r>
            <a:r>
              <a:rPr lang="ru-RU" dirty="0" smtClean="0"/>
              <a:t>обеспечение надежности функционирования в соответствии с международными стандартами;</a:t>
            </a:r>
            <a:br>
              <a:rPr lang="ru-RU" dirty="0" smtClean="0"/>
            </a:br>
            <a:r>
              <a:rPr lang="ru-RU" i="1" dirty="0" smtClean="0"/>
              <a:t>- </a:t>
            </a:r>
            <a:r>
              <a:rPr lang="ru-RU" dirty="0" smtClean="0"/>
              <a:t>снижение эксплуатационных затрат с применением современных устройств РЗА и ПА и повышение эффективности труда персонала;</a:t>
            </a:r>
            <a:br>
              <a:rPr lang="ru-RU" dirty="0" smtClean="0"/>
            </a:br>
            <a:r>
              <a:rPr lang="ru-RU" dirty="0" smtClean="0"/>
              <a:t>- внедрение на объектах устройств РЗА</a:t>
            </a:r>
            <a:br>
              <a:rPr lang="ru-RU" dirty="0" smtClean="0"/>
            </a:br>
            <a:r>
              <a:rPr lang="ru-RU" dirty="0" smtClean="0"/>
              <a:t>и ПА, в основном на цифровой элементной базе с применением современных</a:t>
            </a:r>
            <a:br>
              <a:rPr lang="ru-RU" dirty="0" smtClean="0"/>
            </a:br>
            <a:r>
              <a:rPr lang="ru-RU" dirty="0" smtClean="0"/>
              <a:t>высоконадежных электромеханических реле;</a:t>
            </a:r>
            <a:br>
              <a:rPr lang="ru-RU" dirty="0" smtClean="0"/>
            </a:br>
            <a:r>
              <a:rPr lang="ru-RU" i="1" dirty="0" smtClean="0"/>
              <a:t>- </a:t>
            </a:r>
            <a:r>
              <a:rPr lang="ru-RU" dirty="0" smtClean="0"/>
              <a:t>унификация и типизация технических решений для вновь строящихся объектов и объектов технического перевооружения;</a:t>
            </a:r>
            <a:br>
              <a:rPr lang="ru-RU" dirty="0" smtClean="0"/>
            </a:br>
            <a:r>
              <a:rPr lang="ru-RU" i="1" dirty="0" smtClean="0"/>
              <a:t>- </a:t>
            </a:r>
            <a:r>
              <a:rPr lang="ru-RU" dirty="0" smtClean="0"/>
              <a:t>интеграция РЗА и ПА в систему АСКУЭ.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28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799" y="103909"/>
            <a:ext cx="1100397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устройствах РЗА и ПА необходимо предусматривать выполнение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следующих технических требований: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обеспечение функциональной совместимости устройств РЗА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различных производителей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применение, как правило, цифровых устройств РЗА и ПА.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Допускается применение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устройств РЗА с электромеханическими измерительными реле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следующих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случаях: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1) при неполной реконструкции и техническом перевооружении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объектов, если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это не снижает надежность работы РЗА и ПА и обосновано с точки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зрения унификации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организации эксплуатации объекта;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2) на действующих объектах – для замены реле, вышедших из строя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или выработавших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указанный заводом-изготовителем срок эксплуатации;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компактность аппаратуры РЗА и ПА с обеспечением эргономики;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обеспечение возможности, в обоснованных случаях,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дистанционного изменения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уставок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и логики работы устройств;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дублирование комплектов цифровой защиты на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электросетевых объектах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питающих ответственных потребителей при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наличии соответствующего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обоснования;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обеспечение соответствующих условий эксплуатации (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ЭМС, климатические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механические требования, требования к размещению)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соответствии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 требованиями нормативных документов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техническими характеристиками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оборудования;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обеспечение функционирования системы РЗА в составе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интегрированной системы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АСКУЭ на основе открытых протоколов;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определение места однофазных замыканий на землю в сетях 6(10)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рекомендуется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выполнять с использованием технических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средств, исключающих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 поочередного отключения присоединений;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 подстанциях должно предусматриваться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полноценное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осциллографирование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 синхронизацией пуска по времени. Требования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 полноценному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осциллографированию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должны быть приведены в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соответствующих НТД.</a:t>
            </a:r>
            <a:endParaRPr lang="ru-RU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241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6954" y="1239302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Требования к противоаварийной автоматике.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принятии технических решений по организации противоаварийной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автоматики должны быть учтены следующие требования: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иерархическое построение ПА;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каналы передачи команд ПА должны выполняться дублированными при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соответствующем обосновании;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интеграция в АСКУЭ на информационном уровне устройств ПА.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997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98913" y="1990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66008" y="972280"/>
            <a:ext cx="8236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Оперативные переключения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 управление энергетическим оборудованием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66008" y="1465118"/>
            <a:ext cx="7477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Организация эксплуатации электрических сетей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должна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быть направлена на: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надежного (безаварийного) функционирования сетей;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повышение управляемости и автоматизации электросетевых объектов;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сокращение времени и частоты отключения потребителей;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снижение эксплуатационных издержек и потерь электрической энергии;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внедрение надежных методов и средств диагностики технического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состояния оборудования сетей без его отключения;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создание необходимого эксплуатационного и аварийного запаса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оборудования, изделий и материалов по условиям надежности и риска отказа,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условий их доставки до мест установки.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Оценку технического состояния электротехнического оборудования,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конструкций, изделий и материалов рекомендуется выполнять с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использованием критериев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надежности и срока службы оборудования.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5270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12837" y="968244"/>
            <a:ext cx="9433935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Электротехническое оборудование, отработавшее установленный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нормативно-технической документацией срок службы, подлежит обязательному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техническому освидетельствованию с целью определения возможности и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его дальнейшей эксплуатации согласно требованиям СО 153-34.20.501-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2003 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ПТЭ.Техническое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освидетельствование производится комиссией, возглавляемой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техническим директором ЗАО «Пензенская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горэлектросесть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или его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заместителем. В комиссию включаются начальники электросетевых районов,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технического отдела, службы ОТ. По согласованию в состав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могут быть включены специалисты специализированных организаций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органов государственного контроля и надзора.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освидетельствования определяется возможность продления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срока эксплуатации оборудования в целом при соблюдении требований,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отмеченных комиссией, в том числе, путем устранения выявленных дефектов у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оборудования, замены оборудования или отдельных узлов (систем)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оборудования, исчерпавших свой ресурс, проведения ремонтов и других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по техническому обслуживанию оборудования.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834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751343"/>
            <a:ext cx="72805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Основные требования к эксплуатации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электрооборудования: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минимум продолжительности отключения потребителей;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внедрение надежных методов и средств диагностики текущего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технического состояния электрооборудования сетей без вывода его из работы;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оптимизация запасов электрооборудования по условиям надежности и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риска отказа;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механизация производства выполнения работ на сетевых объектах.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нанесение оперативных наименование на все присоединения,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нумерация всех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опор ВЛ 0,4-10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 указанием присвоенных номеров на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однолинейных схемах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428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5654" y="85100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Охрана труда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электрических сетях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1305342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Техническая политика в области охраны труда направлена на повышение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уровня безопасности производства с применением прогрессивных решений,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обеспечивающих минимальный уровень риска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травмирования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персонала.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Основными целями в области охраны труда являются: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исключение случаев производственного травматизма и профессиональных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заболеваний;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формирование у работников безопасного поведения на производстве и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навыков предупреждения опасных ситуаций;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постоянное улучшение условий труда.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30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6971" y="1070263"/>
            <a:ext cx="1050520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достижения поставленных целей при осуществлении всех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видов деятельности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следует обеспечивать приоритет сохранения жизни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здоровья работников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перед результатами производственной деятельности, 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также реализовывать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следующие мероприятия: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обучения работников охране труда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т.ч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п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риемам безопасного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выполнения работ с последующей проверкой знаний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требований охраны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труда;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работников необходимой современной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эргономичной специальной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одеждой, специальной обувью и другими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средствами индивидуальной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коллективной защиты, смывающими и (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или) обезвреживающими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средствами, исправным инструментом, приспособлениями,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инструкциями и т.д.;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осуществление контроля за соблюдением требований охраны труда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электросетевых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объектах, при эксплуатации транспортных средств;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реализации системы мотивации, стимулирующей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работников к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безусловному соблюдению требований охраны труда;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465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064" y="488373"/>
            <a:ext cx="8530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соблюдения требований законодательных и иных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нормативно-правовых актов Российской Федерации в области охраны труда;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выявления, оценки и снижения рисков в области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охраны труда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внедрения и использования технологий, обеспечивающих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безопасные условия труда на рабочих местах;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эффективного функционирования и непрерывного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совершенствования системы управления охраной труда;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организация работы по предупреждению случаев производственного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травматизма и профзаболеваний,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т.ч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проведение работы с персоналом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(инструктажи, стажировки, тренировки, обучение и т.д.) и своевременному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информированию работников о передовых разработках в области охраны труда;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проведение аттестации рабочих мест по условиям труда для обеспечения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нормальных и безопасных условий труда на рабочих местах;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обеспечение допуска к осуществлению производственной деятельности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работников, состояние здоровья которых соответствует характеру выполняемых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ими работ.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708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518" y="750654"/>
            <a:ext cx="115131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эксплуатационного обслуживания электротехнического оборудования электрических сетей 0,4-6-10 </a:t>
            </a:r>
            <a:r>
              <a:rPr lang="ru-RU" sz="3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  <a:b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современном этапе функционирования </a:t>
            </a:r>
            <a:r>
              <a:rPr lang="ru-RU" sz="3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электроэнергетики</a:t>
            </a:r>
            <a:endParaRPr lang="ru-RU" sz="3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399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657600" y="1183794"/>
            <a:ext cx="8534400" cy="1684865"/>
          </a:xfrm>
        </p:spPr>
        <p:txBody>
          <a:bodyPr/>
          <a:lstStyle/>
          <a:p>
            <a:r>
              <a:rPr lang="ru-RU" dirty="0" smtClean="0"/>
              <a:t>БЛАГОДАРЮ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6181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652" y="542697"/>
            <a:ext cx="4253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Схемотехника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распределительных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сетей</a:t>
            </a:r>
          </a:p>
          <a:p>
            <a:endParaRPr lang="ru-RU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0491" y="1028700"/>
            <a:ext cx="107234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распределительных электрических сетях 6-10 </a:t>
            </a:r>
            <a:r>
              <a:rPr lang="ru-RU" dirty="0" err="1"/>
              <a:t>кВ</a:t>
            </a:r>
            <a:r>
              <a:rPr lang="ru-RU" dirty="0"/>
              <a:t> применяются следующие основные типы схем: </a:t>
            </a: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радиальные,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магистральные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кольцевые </a:t>
            </a:r>
            <a:r>
              <a:rPr lang="ru-RU" dirty="0"/>
              <a:t>(петлевые</a:t>
            </a:r>
            <a:r>
              <a:rPr lang="ru-RU" dirty="0" smtClean="0"/>
              <a:t>)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комбинации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данный момент большинство распределительных сетей уровня 6- 10 </a:t>
            </a:r>
            <a:r>
              <a:rPr lang="ru-RU" dirty="0" err="1"/>
              <a:t>кВ</a:t>
            </a:r>
            <a:r>
              <a:rPr lang="ru-RU" dirty="0"/>
              <a:t> выполнены по радиальной схеме, при которой электроэнергия к потребителям подается от одного питающего центра – трансформаторной подстанции 110-35/6-10 </a:t>
            </a:r>
            <a:r>
              <a:rPr lang="ru-RU" dirty="0" err="1"/>
              <a:t>кВ.</a:t>
            </a:r>
            <a:r>
              <a:rPr lang="ru-RU" dirty="0"/>
              <a:t> Такие схемы имеют существенный недостаток: при повреждении в любой точке линии 6-10 </a:t>
            </a:r>
            <a:r>
              <a:rPr lang="ru-RU" dirty="0" err="1"/>
              <a:t>кВ</a:t>
            </a:r>
            <a:r>
              <a:rPr lang="ru-RU" dirty="0"/>
              <a:t> обесточиваются все потребительские трансформаторные подстанции 6-10/0,4 </a:t>
            </a:r>
            <a:r>
              <a:rPr lang="ru-RU" dirty="0" err="1"/>
              <a:t>кВ</a:t>
            </a:r>
            <a:r>
              <a:rPr lang="ru-RU" dirty="0"/>
              <a:t>, присоединенные к этой линии. Снизить вероятность появления повреждений и тем самым повысить надежность питания потребителей, подключенных к радиальной линии 6-10 </a:t>
            </a:r>
            <a:r>
              <a:rPr lang="ru-RU" dirty="0" err="1"/>
              <a:t>кВ</a:t>
            </a:r>
            <a:r>
              <a:rPr lang="ru-RU" dirty="0"/>
              <a:t>, можно с помощью различных методов повышения надежности работы радиальных линий 6-10 </a:t>
            </a:r>
            <a:r>
              <a:rPr lang="ru-RU" dirty="0" err="1"/>
              <a:t>кВ</a:t>
            </a:r>
            <a:r>
              <a:rPr lang="ru-RU" dirty="0"/>
              <a:t>, одним из которых является секционирование. Суть метода заключается в том, что линия делится на несколько участков за счёт установки пунктов секционирования. Они представляют собой ячейку напряжением 6-10 </a:t>
            </a:r>
            <a:r>
              <a:rPr lang="ru-RU" dirty="0" err="1"/>
              <a:t>кВ</a:t>
            </a:r>
            <a:r>
              <a:rPr lang="ru-RU" dirty="0"/>
              <a:t>, состоящую из коммутационного аппарата (выключателя), разъединителей, трансформаторов напряжения и тока, аппаратуры релейной защиты и автоматики. </a:t>
            </a:r>
          </a:p>
        </p:txBody>
      </p:sp>
    </p:spTree>
    <p:extLst>
      <p:ext uri="{BB962C8B-B14F-4D97-AF65-F5344CB8AC3E}">
        <p14:creationId xmlns:p14="http://schemas.microsoft.com/office/powerpoint/2010/main" val="411372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491" y="446809"/>
            <a:ext cx="83335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Место установки пункта секционирования выбирают исходя из конкретных условий, учитывая в первую очередь характер потребителей, питающихся от данной линии, а также удобство эксплуатации, наличие подъездных путей. Более удобным является использование распределительных пунктов (РП). Пункты секционирования устанавливают как в магистрали линии, так и в начале ее протяженных ответвлений, питающих менее ответственных потребителей. Эффект от секционирования заключается в том, что при повреждении отдельных участков линии за пунктом секционирования сохраняется питание остальных потребителей, включенных между питающим центром и отключившимся секционирующим выключателем. </a:t>
            </a:r>
          </a:p>
        </p:txBody>
      </p:sp>
    </p:spTree>
    <p:extLst>
      <p:ext uri="{BB962C8B-B14F-4D97-AF65-F5344CB8AC3E}">
        <p14:creationId xmlns:p14="http://schemas.microsoft.com/office/powerpoint/2010/main" val="155904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445" y="675409"/>
            <a:ext cx="82815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Однако эта схема имеет недостатки, которые заключаются в том, что повреждение магистрального участка радиальной линии 6—10 </a:t>
            </a:r>
            <a:r>
              <a:rPr lang="ru-RU" dirty="0" err="1"/>
              <a:t>кВ</a:t>
            </a:r>
            <a:r>
              <a:rPr lang="ru-RU" dirty="0"/>
              <a:t> приводит к обесточиванию всех потребителей, питающихся от этой линии. Более чем в 2 раза сокращаются перерывы в электроснабжении при использовании схем секционирования в сочетании с сетевым резервированием, когда участок линии, потерявшей основное питание, обеспечивается резервным от другой не поврежденной линии. </a:t>
            </a:r>
            <a:r>
              <a:rPr lang="ru-RU" dirty="0" err="1"/>
              <a:t>Взаиморезервируемые</a:t>
            </a:r>
            <a:r>
              <a:rPr lang="ru-RU" dirty="0"/>
              <a:t> линии питаются либо от двух трансформаторных подстанций 110—35/6—10 </a:t>
            </a:r>
            <a:r>
              <a:rPr lang="ru-RU" dirty="0" err="1"/>
              <a:t>кВ</a:t>
            </a:r>
            <a:r>
              <a:rPr lang="ru-RU" dirty="0"/>
              <a:t>, либо от разных секций шин одной </a:t>
            </a:r>
            <a:r>
              <a:rPr lang="ru-RU" dirty="0" err="1"/>
              <a:t>двухтрансформаторной</a:t>
            </a:r>
            <a:r>
              <a:rPr lang="ru-RU" dirty="0"/>
              <a:t> подстанции. Для включения сетевого резерва используются пункты сетевого автоматического включения резерва (АВР), представляющие собой ячейки с выключателями, срабатывающими при исчезновении напряжения на любой из подходящих к ним линий напряжением 6—10 </a:t>
            </a:r>
            <a:r>
              <a:rPr lang="ru-RU" dirty="0" err="1"/>
              <a:t>кВ.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479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4662" y="345270"/>
            <a:ext cx="4565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Методы расчета электрических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нагрузок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3555" y="1226128"/>
            <a:ext cx="10401300" cy="2109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Merriweather"/>
              </a:rPr>
              <a:t>- По номинальной мощности и коэффициенту использования;</a:t>
            </a:r>
          </a:p>
          <a:p>
            <a:r>
              <a:rPr lang="ru-RU" dirty="0">
                <a:solidFill>
                  <a:srgbClr val="333333"/>
                </a:solidFill>
                <a:latin typeface="Merriweather"/>
              </a:rPr>
              <a:t>- По номинальной мощности и коэффициенту спроса;</a:t>
            </a:r>
          </a:p>
          <a:p>
            <a:r>
              <a:rPr lang="ru-RU" dirty="0">
                <a:solidFill>
                  <a:srgbClr val="333333"/>
                </a:solidFill>
                <a:latin typeface="Merriweather"/>
              </a:rPr>
              <a:t>- По средней мощности и расчетному коэффициенту;</a:t>
            </a:r>
          </a:p>
          <a:p>
            <a:r>
              <a:rPr lang="ru-RU" dirty="0">
                <a:solidFill>
                  <a:srgbClr val="333333"/>
                </a:solidFill>
                <a:latin typeface="Merriweather"/>
              </a:rPr>
              <a:t>- По средней мощности и отклонению расчетной нагрузки от средней;</a:t>
            </a:r>
          </a:p>
          <a:p>
            <a:r>
              <a:rPr lang="ru-RU" dirty="0">
                <a:solidFill>
                  <a:srgbClr val="333333"/>
                </a:solidFill>
                <a:latin typeface="Merriweather"/>
              </a:rPr>
              <a:t>- По средней мощности и коэффициенту формы графика нагрузки.</a:t>
            </a:r>
          </a:p>
          <a:p>
            <a:r>
              <a:rPr lang="ru-RU" dirty="0">
                <a:solidFill>
                  <a:srgbClr val="333333"/>
                </a:solidFill>
                <a:latin typeface="Merriweather"/>
              </a:rPr>
              <a:t>Применение того или иного метода определяется допустимой погрешностью расчетов и наличием исходных данных.</a:t>
            </a:r>
            <a:endParaRPr lang="ru-RU" b="0" i="0" dirty="0">
              <a:solidFill>
                <a:srgbClr val="333333"/>
              </a:solidFill>
              <a:effectLst/>
              <a:latin typeface="Merriweather"/>
            </a:endParaRPr>
          </a:p>
        </p:txBody>
      </p:sp>
    </p:spTree>
    <p:extLst>
      <p:ext uri="{BB962C8B-B14F-4D97-AF65-F5344CB8AC3E}">
        <p14:creationId xmlns:p14="http://schemas.microsoft.com/office/powerpoint/2010/main" val="154377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98913" y="1898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51708" y="2360866"/>
            <a:ext cx="86937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Режимы работы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элементов распределительных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электрических сетей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0,4-6-10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10621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98913" y="22653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02528" y="28989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Учет и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контроль электропотребления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8209" y="571501"/>
            <a:ext cx="116516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В состав СОЭ входит система учета электроэнергии. Эта система должна отвечать нормативным требованиям на системы учета и интегриро­ваться в систему диспетчеризации электроснабжения.</a:t>
            </a:r>
            <a:b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</a:b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Различают расчетный учет электроэнергии и технический учет.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i="1" dirty="0">
                <a:solidFill>
                  <a:srgbClr val="424242"/>
                </a:solidFill>
                <a:latin typeface="Verdana" panose="020B0604030504040204" pitchFamily="34" charset="0"/>
              </a:rPr>
              <a:t>Расчетным учетом электроэнергии 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называют учет отпущенной потребителям электроэнергии для денежного расчета за неё.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i="1" dirty="0">
                <a:solidFill>
                  <a:srgbClr val="424242"/>
                </a:solidFill>
                <a:latin typeface="Verdana" panose="020B0604030504040204" pitchFamily="34" charset="0"/>
              </a:rPr>
              <a:t>Техническим учетом электроэнергии 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называется учет для контроля расхода электроэнергии в зданиях, внутри предприятий и т.п.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Счетчики бывают для расчет­ного учета и для технического учета.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В общем случае учет электро­энергии не ограничивается расчетным и техническим учетом для здания или предприятия.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Учет электроэнергии представляет собой процесс измерения потребленной энергии специальными приборами — счетчиками электроэнергии. Счетчики явля­ются интегрирующими приборами, т.е. их показания зависят от времени, за которое производится измерение. В общем случае счетчик производит измерения, а точнее, вычисляет энергию.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100" dirty="0"/>
          </a:p>
        </p:txBody>
      </p:sp>
    </p:spTree>
    <p:extLst>
      <p:ext uri="{BB962C8B-B14F-4D97-AF65-F5344CB8AC3E}">
        <p14:creationId xmlns:p14="http://schemas.microsoft.com/office/powerpoint/2010/main" val="246736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7" y="477982"/>
            <a:ext cx="113468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Различают счетчики прямого и трансформаторного включения. Счетчиком прямого включения называется прибор, через который протекает ток нагрузки и напряжение подводится непосредственно (рис. 1 </a:t>
            </a:r>
            <a:r>
              <a:rPr lang="ru-RU" altLang="ru-RU" i="1" dirty="0">
                <a:solidFill>
                  <a:srgbClr val="424242"/>
                </a:solidFill>
                <a:latin typeface="Verdana" panose="020B0604030504040204" pitchFamily="34" charset="0"/>
              </a:rPr>
              <a:t>а). 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Такие счетчики применяются на напряжение 220/380 В и токи до 100 А для </a:t>
            </a:r>
            <a:r>
              <a:rPr lang="ru-RU" altLang="ru-RU" dirty="0" err="1">
                <a:solidFill>
                  <a:srgbClr val="424242"/>
                </a:solidFill>
                <a:latin typeface="Verdana" panose="020B0604030504040204" pitchFamily="34" charset="0"/>
              </a:rPr>
              <a:t>мелкомоторного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 производства и бытового сектора.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Для крупных зданий и предприятий с током потребления более 100 А необходи­мо включение счетчиков с применением трансформаторов тока (ТТ) (рис. 1 </a:t>
            </a:r>
            <a:r>
              <a:rPr lang="ru-RU" altLang="ru-RU" i="1" dirty="0">
                <a:solidFill>
                  <a:srgbClr val="424242"/>
                </a:solidFill>
                <a:latin typeface="Verdana" panose="020B0604030504040204" pitchFamily="34" charset="0"/>
              </a:rPr>
              <a:t>б).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В ряде случае учет осуществляется по стороне высшего напряжения трансфор­матора 10-6 </a:t>
            </a:r>
            <a:r>
              <a:rPr lang="ru-RU" altLang="ru-RU" dirty="0" err="1">
                <a:solidFill>
                  <a:srgbClr val="424242"/>
                </a:solidFill>
                <a:latin typeface="Verdana" panose="020B0604030504040204" pitchFamily="34" charset="0"/>
              </a:rPr>
              <a:t>кВ.</a:t>
            </a: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 В этом случае счетчики включают через трансформаторы тока и через трансформаторы напряжения (ТV) (рис. 1 </a:t>
            </a:r>
            <a:r>
              <a:rPr lang="ru-RU" altLang="ru-RU" i="1" dirty="0">
                <a:solidFill>
                  <a:srgbClr val="424242"/>
                </a:solidFill>
                <a:latin typeface="Verdana" panose="020B0604030504040204" pitchFamily="34" charset="0"/>
              </a:rPr>
              <a:t>в).</a:t>
            </a:r>
            <a:endParaRPr lang="ru-RU" altLang="ru-RU" sz="11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Кроме схемы включения, счетчики различаются по устройству. Существуют индукционные счетчики, принцип действия которых основан на явлении электромагнитной индукции, под действием которой вращается индукционный диск и энергия подсчитывается механической системой по количеству оборотов. Совре­менные счетчики выполняются без механических элементов, а вычисление энергии производит электронная схема, в которую заводятся сигналы (параметры) тока и напряжения. В настоящее время наметился переход от индукционных к электрон­ным счетчикам.</a:t>
            </a:r>
            <a:endParaRPr lang="ru-RU" altLang="ru-RU" sz="2000" dirty="0">
              <a:solidFill>
                <a:srgbClr val="424242"/>
              </a:solidFill>
              <a:latin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24242"/>
                </a:solidFill>
                <a:latin typeface="Verdana" panose="020B0604030504040204" pitchFamily="34" charset="0"/>
              </a:rPr>
              <a:t>  </a:t>
            </a:r>
            <a:endParaRPr lang="ru-RU" altLang="ru-RU" sz="1100" dirty="0"/>
          </a:p>
        </p:txBody>
      </p:sp>
    </p:spTree>
    <p:extLst>
      <p:ext uri="{BB962C8B-B14F-4D97-AF65-F5344CB8AC3E}">
        <p14:creationId xmlns:p14="http://schemas.microsoft.com/office/powerpoint/2010/main" val="236017380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193</TotalTime>
  <Words>652</Words>
  <Application>Microsoft Office PowerPoint</Application>
  <PresentationFormat>Широкоэкранный</PresentationFormat>
  <Paragraphs>57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Century Gothic</vt:lpstr>
      <vt:lpstr>Merriweather</vt:lpstr>
      <vt:lpstr>Times New Roman</vt:lpstr>
      <vt:lpstr>Verdana</vt:lpstr>
      <vt:lpstr>Wingdings 3</vt:lpstr>
      <vt:lpstr>Сектор</vt:lpstr>
      <vt:lpstr>Эксплуатация электрических                   сетей 0,4-6-10 кВ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12</cp:revision>
  <dcterms:created xsi:type="dcterms:W3CDTF">2020-08-19T13:54:47Z</dcterms:created>
  <dcterms:modified xsi:type="dcterms:W3CDTF">2020-08-28T13:34:18Z</dcterms:modified>
</cp:coreProperties>
</file>